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FD7F"/>
    <a:srgbClr val="3CEDEA"/>
    <a:srgbClr val="001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45" autoAdjust="0"/>
    <p:restoredTop sz="94660"/>
  </p:normalViewPr>
  <p:slideViewPr>
    <p:cSldViewPr snapToGrid="0">
      <p:cViewPr>
        <p:scale>
          <a:sx n="66" d="100"/>
          <a:sy n="66" d="100"/>
        </p:scale>
        <p:origin x="576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jpg>
</file>

<file path=ppt/media/image2.png>
</file>

<file path=ppt/media/image3.png>
</file>

<file path=ppt/media/image4.png>
</file>

<file path=ppt/media/image5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881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400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797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00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34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82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989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96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9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355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4582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7CB98-1D1A-4D69-89AC-9740E83EC70B}" type="datetimeFigureOut">
              <a:rPr lang="ko-KR" altLang="en-US" smtClean="0"/>
              <a:t>2016. 11. 23.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D2BDD-BE40-4C3F-9E4C-D8A71C4C9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535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emf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446444"/>
              </p:ext>
            </p:extLst>
          </p:nvPr>
        </p:nvGraphicFramePr>
        <p:xfrm>
          <a:off x="551067" y="828996"/>
          <a:ext cx="11441236" cy="5273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0309">
                  <a:extLst>
                    <a:ext uri="{9D8B030D-6E8A-4147-A177-3AD203B41FA5}">
                      <a16:colId xmlns:a16="http://schemas.microsoft.com/office/drawing/2014/main" xmlns="" val="1001963147"/>
                    </a:ext>
                  </a:extLst>
                </a:gridCol>
                <a:gridCol w="2860309">
                  <a:extLst>
                    <a:ext uri="{9D8B030D-6E8A-4147-A177-3AD203B41FA5}">
                      <a16:colId xmlns:a16="http://schemas.microsoft.com/office/drawing/2014/main" xmlns="" val="2907512551"/>
                    </a:ext>
                  </a:extLst>
                </a:gridCol>
                <a:gridCol w="2932449">
                  <a:extLst>
                    <a:ext uri="{9D8B030D-6E8A-4147-A177-3AD203B41FA5}">
                      <a16:colId xmlns:a16="http://schemas.microsoft.com/office/drawing/2014/main" xmlns="" val="3257249383"/>
                    </a:ext>
                  </a:extLst>
                </a:gridCol>
                <a:gridCol w="2788169">
                  <a:extLst>
                    <a:ext uri="{9D8B030D-6E8A-4147-A177-3AD203B41FA5}">
                      <a16:colId xmlns:a16="http://schemas.microsoft.com/office/drawing/2014/main" xmlns="" val="4173624852"/>
                    </a:ext>
                  </a:extLst>
                </a:gridCol>
              </a:tblGrid>
              <a:tr h="527363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97439705"/>
                  </a:ext>
                </a:extLst>
              </a:tr>
            </a:tbl>
          </a:graphicData>
        </a:graphic>
      </p:graphicFrame>
      <p:sp>
        <p:nvSpPr>
          <p:cNvPr id="4" name="타원 3"/>
          <p:cNvSpPr/>
          <p:nvPr/>
        </p:nvSpPr>
        <p:spPr>
          <a:xfrm>
            <a:off x="1128263" y="1899519"/>
            <a:ext cx="1611030" cy="1611030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225481" y="4172601"/>
            <a:ext cx="136566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973236" y="4740159"/>
            <a:ext cx="19171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51110" y="3806744"/>
            <a:ext cx="9354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이름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51110" y="4371418"/>
            <a:ext cx="9354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학번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099043" y="1124607"/>
            <a:ext cx="138371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강의 자료 및</a:t>
            </a:r>
            <a:endParaRPr lang="en-US" altLang="ko-KR" sz="19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9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공지사항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51831" y="1270800"/>
            <a:ext cx="620683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9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163506" y="1124607"/>
            <a:ext cx="105670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학교</a:t>
            </a:r>
            <a:endParaRPr lang="en-US" altLang="ko-KR" sz="19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9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공지사항</a:t>
            </a:r>
          </a:p>
        </p:txBody>
      </p:sp>
      <p:sp>
        <p:nvSpPr>
          <p:cNvPr id="17" name="타원 16"/>
          <p:cNvSpPr/>
          <p:nvPr/>
        </p:nvSpPr>
        <p:spPr>
          <a:xfrm>
            <a:off x="3605058" y="1939673"/>
            <a:ext cx="288114" cy="288114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</a:t>
            </a:r>
            <a:endParaRPr lang="ko-KR" altLang="en-US" sz="13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4109563" y="1939673"/>
            <a:ext cx="288114" cy="28811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</a:t>
            </a:r>
            <a:endParaRPr lang="ko-KR" altLang="en-US" sz="13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4614068" y="1939673"/>
            <a:ext cx="288114" cy="288114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</a:t>
            </a:r>
            <a:endParaRPr lang="ko-KR" altLang="en-US" sz="13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5118573" y="1939673"/>
            <a:ext cx="288114" cy="288114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</a:t>
            </a:r>
            <a:endParaRPr lang="ko-KR" altLang="en-US" sz="13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5623078" y="1939673"/>
            <a:ext cx="288114" cy="288114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</a:t>
            </a:r>
            <a:endParaRPr lang="ko-KR" altLang="en-US" sz="13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3601413" y="2505834"/>
            <a:ext cx="2302373" cy="334343"/>
            <a:chOff x="2143522" y="65050"/>
            <a:chExt cx="2302373" cy="334343"/>
          </a:xfrm>
        </p:grpSpPr>
        <p:cxnSp>
          <p:nvCxnSpPr>
            <p:cNvPr id="37" name="직선 연결선 36"/>
            <p:cNvCxnSpPr/>
            <p:nvPr/>
          </p:nvCxnSpPr>
          <p:spPr>
            <a:xfrm>
              <a:off x="2143522" y="399393"/>
              <a:ext cx="23023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2700864" y="65050"/>
              <a:ext cx="125103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5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 </a:t>
              </a:r>
              <a:r>
                <a:rPr lang="en-US" altLang="ko-KR" sz="15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</a:t>
              </a:r>
              <a:endParaRPr lang="ko-KR" altLang="en-US" sz="15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3601413" y="3121549"/>
            <a:ext cx="2302373" cy="334343"/>
            <a:chOff x="2143522" y="65050"/>
            <a:chExt cx="2302373" cy="334343"/>
          </a:xfrm>
        </p:grpSpPr>
        <p:cxnSp>
          <p:nvCxnSpPr>
            <p:cNvPr id="40" name="직선 연결선 39"/>
            <p:cNvCxnSpPr/>
            <p:nvPr/>
          </p:nvCxnSpPr>
          <p:spPr>
            <a:xfrm>
              <a:off x="2143522" y="399393"/>
              <a:ext cx="23023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2700864" y="65050"/>
              <a:ext cx="125103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5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 </a:t>
              </a:r>
              <a:r>
                <a:rPr lang="en-US" altLang="ko-KR" sz="15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endParaRPr lang="ko-KR" altLang="en-US" sz="15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3601413" y="3737264"/>
            <a:ext cx="2302373" cy="334343"/>
            <a:chOff x="2143522" y="65050"/>
            <a:chExt cx="2302373" cy="334343"/>
          </a:xfrm>
        </p:grpSpPr>
        <p:cxnSp>
          <p:nvCxnSpPr>
            <p:cNvPr id="43" name="직선 연결선 42"/>
            <p:cNvCxnSpPr/>
            <p:nvPr/>
          </p:nvCxnSpPr>
          <p:spPr>
            <a:xfrm>
              <a:off x="2143522" y="399393"/>
              <a:ext cx="23023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2700864" y="65050"/>
              <a:ext cx="125103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5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 </a:t>
              </a:r>
              <a:r>
                <a:rPr lang="en-US" altLang="ko-KR" sz="15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</a:t>
              </a:r>
              <a:endParaRPr lang="ko-KR" altLang="en-US" sz="15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3601413" y="4352979"/>
            <a:ext cx="2302373" cy="334343"/>
            <a:chOff x="2143522" y="65050"/>
            <a:chExt cx="2302373" cy="334343"/>
          </a:xfrm>
        </p:grpSpPr>
        <p:cxnSp>
          <p:nvCxnSpPr>
            <p:cNvPr id="46" name="직선 연결선 45"/>
            <p:cNvCxnSpPr/>
            <p:nvPr/>
          </p:nvCxnSpPr>
          <p:spPr>
            <a:xfrm>
              <a:off x="2143522" y="399393"/>
              <a:ext cx="23023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2700864" y="65050"/>
              <a:ext cx="125103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5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 </a:t>
              </a:r>
              <a:r>
                <a:rPr lang="en-US" altLang="ko-KR" sz="15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</a:t>
              </a:r>
              <a:endParaRPr lang="ko-KR" altLang="en-US" sz="15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3601413" y="4968693"/>
            <a:ext cx="2302373" cy="334343"/>
            <a:chOff x="2143522" y="65050"/>
            <a:chExt cx="2302373" cy="334343"/>
          </a:xfrm>
        </p:grpSpPr>
        <p:cxnSp>
          <p:nvCxnSpPr>
            <p:cNvPr id="49" name="직선 연결선 48"/>
            <p:cNvCxnSpPr/>
            <p:nvPr/>
          </p:nvCxnSpPr>
          <p:spPr>
            <a:xfrm>
              <a:off x="2143522" y="399393"/>
              <a:ext cx="23023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2700864" y="65050"/>
              <a:ext cx="125103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5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 </a:t>
              </a:r>
              <a:r>
                <a:rPr lang="en-US" altLang="ko-KR" sz="15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</a:t>
              </a:r>
              <a:endParaRPr lang="ko-KR" altLang="en-US" sz="15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55" name="타원 54"/>
          <p:cNvSpPr/>
          <p:nvPr/>
        </p:nvSpPr>
        <p:spPr>
          <a:xfrm>
            <a:off x="9302020" y="1900945"/>
            <a:ext cx="1145600" cy="11456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취업</a:t>
            </a:r>
          </a:p>
        </p:txBody>
      </p:sp>
      <p:sp>
        <p:nvSpPr>
          <p:cNvPr id="56" name="타원 55"/>
          <p:cNvSpPr/>
          <p:nvPr/>
        </p:nvSpPr>
        <p:spPr>
          <a:xfrm>
            <a:off x="10291413" y="2701469"/>
            <a:ext cx="1528683" cy="152868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창업</a:t>
            </a:r>
          </a:p>
        </p:txBody>
      </p:sp>
      <p:sp>
        <p:nvSpPr>
          <p:cNvPr id="57" name="타원 56"/>
          <p:cNvSpPr/>
          <p:nvPr/>
        </p:nvSpPr>
        <p:spPr>
          <a:xfrm>
            <a:off x="9335933" y="4131762"/>
            <a:ext cx="1515095" cy="151509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장학금</a:t>
            </a:r>
          </a:p>
        </p:txBody>
      </p:sp>
      <p:grpSp>
        <p:nvGrpSpPr>
          <p:cNvPr id="65" name="그룹 64"/>
          <p:cNvGrpSpPr/>
          <p:nvPr/>
        </p:nvGrpSpPr>
        <p:grpSpPr>
          <a:xfrm>
            <a:off x="9302020" y="1049582"/>
            <a:ext cx="785681" cy="622434"/>
            <a:chOff x="9102325" y="1049582"/>
            <a:chExt cx="785681" cy="622434"/>
          </a:xfrm>
        </p:grpSpPr>
        <p:pic>
          <p:nvPicPr>
            <p:cNvPr id="63" name="그림 6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24701" y1="60377" x2="24701" y2="60377"/>
                          <a14:foregroundMark x1="79681" y1="61792" x2="79681" y2="61792"/>
                        </a14:backgroundRemoval>
                      </a14:imgEffect>
                    </a14:imgLayer>
                  </a14:imgProps>
                </a:ext>
              </a:extLst>
            </a:blip>
            <a:srcRect l="13789" t="5975" r="10248" b="6919"/>
            <a:stretch/>
          </p:blipFill>
          <p:spPr>
            <a:xfrm>
              <a:off x="9245348" y="1049582"/>
              <a:ext cx="642658" cy="622434"/>
            </a:xfrm>
            <a:prstGeom prst="rect">
              <a:avLst/>
            </a:prstGeom>
          </p:spPr>
        </p:pic>
        <p:sp>
          <p:nvSpPr>
            <p:cNvPr id="64" name="모서리가 둥근 직사각형 63"/>
            <p:cNvSpPr/>
            <p:nvPr/>
          </p:nvSpPr>
          <p:spPr>
            <a:xfrm>
              <a:off x="9102325" y="1222336"/>
              <a:ext cx="497908" cy="191869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+ 10</a:t>
              </a:r>
              <a:endParaRPr lang="ko-KR" altLang="en-US" sz="10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66" name="그림 6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7626" y="5559357"/>
            <a:ext cx="442470" cy="442470"/>
          </a:xfrm>
          <a:prstGeom prst="rect">
            <a:avLst/>
          </a:prstGeom>
        </p:spPr>
      </p:pic>
      <p:grpSp>
        <p:nvGrpSpPr>
          <p:cNvPr id="79" name="그룹 78"/>
          <p:cNvGrpSpPr/>
          <p:nvPr/>
        </p:nvGrpSpPr>
        <p:grpSpPr>
          <a:xfrm>
            <a:off x="6384977" y="1874117"/>
            <a:ext cx="2481082" cy="334344"/>
            <a:chOff x="6290387" y="1874117"/>
            <a:chExt cx="2481082" cy="334344"/>
          </a:xfrm>
        </p:grpSpPr>
        <p:cxnSp>
          <p:nvCxnSpPr>
            <p:cNvPr id="73" name="직선 연결선 72"/>
            <p:cNvCxnSpPr/>
            <p:nvPr/>
          </p:nvCxnSpPr>
          <p:spPr>
            <a:xfrm>
              <a:off x="7189077" y="2208461"/>
              <a:ext cx="158239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>
              <a:off x="7460264" y="1874117"/>
              <a:ext cx="100901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 </a:t>
              </a:r>
              <a:r>
                <a:rPr lang="en-US" altLang="ko-KR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</a:t>
              </a:r>
              <a:endParaRPr lang="ko-KR" altLang="en-US" sz="13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6" name="모서리가 둥근 직사각형 75"/>
            <p:cNvSpPr/>
            <p:nvPr/>
          </p:nvSpPr>
          <p:spPr>
            <a:xfrm>
              <a:off x="6290387" y="1893054"/>
              <a:ext cx="818494" cy="315407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D-1</a:t>
              </a:r>
              <a:endPara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02" name="그룹 101"/>
          <p:cNvGrpSpPr/>
          <p:nvPr/>
        </p:nvGrpSpPr>
        <p:grpSpPr>
          <a:xfrm>
            <a:off x="6384977" y="2556529"/>
            <a:ext cx="2481082" cy="334344"/>
            <a:chOff x="6290387" y="2556529"/>
            <a:chExt cx="2481082" cy="334344"/>
          </a:xfrm>
        </p:grpSpPr>
        <p:cxnSp>
          <p:nvCxnSpPr>
            <p:cNvPr id="81" name="직선 연결선 80"/>
            <p:cNvCxnSpPr/>
            <p:nvPr/>
          </p:nvCxnSpPr>
          <p:spPr>
            <a:xfrm>
              <a:off x="7189077" y="2890873"/>
              <a:ext cx="158239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7460264" y="2556529"/>
              <a:ext cx="100901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 </a:t>
              </a:r>
              <a:r>
                <a:rPr lang="en-US" altLang="ko-KR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endParaRPr lang="ko-KR" altLang="en-US" sz="13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3" name="모서리가 둥근 직사각형 82"/>
            <p:cNvSpPr/>
            <p:nvPr/>
          </p:nvSpPr>
          <p:spPr>
            <a:xfrm>
              <a:off x="6290387" y="2575466"/>
              <a:ext cx="818494" cy="315407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D-2</a:t>
              </a:r>
              <a:endPara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03" name="그룹 102"/>
          <p:cNvGrpSpPr/>
          <p:nvPr/>
        </p:nvGrpSpPr>
        <p:grpSpPr>
          <a:xfrm>
            <a:off x="6384977" y="3238941"/>
            <a:ext cx="2481082" cy="334344"/>
            <a:chOff x="6290387" y="3238941"/>
            <a:chExt cx="2481082" cy="334344"/>
          </a:xfrm>
        </p:grpSpPr>
        <p:cxnSp>
          <p:nvCxnSpPr>
            <p:cNvPr id="85" name="직선 연결선 84"/>
            <p:cNvCxnSpPr/>
            <p:nvPr/>
          </p:nvCxnSpPr>
          <p:spPr>
            <a:xfrm>
              <a:off x="7189077" y="3573285"/>
              <a:ext cx="158239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6" name="TextBox 85"/>
            <p:cNvSpPr txBox="1"/>
            <p:nvPr/>
          </p:nvSpPr>
          <p:spPr>
            <a:xfrm>
              <a:off x="7460264" y="3238941"/>
              <a:ext cx="100901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 </a:t>
              </a:r>
              <a:r>
                <a:rPr lang="en-US" altLang="ko-KR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</a:t>
              </a:r>
              <a:endParaRPr lang="ko-KR" altLang="en-US" sz="13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7" name="모서리가 둥근 직사각형 86"/>
            <p:cNvSpPr/>
            <p:nvPr/>
          </p:nvSpPr>
          <p:spPr>
            <a:xfrm>
              <a:off x="6290387" y="3257878"/>
              <a:ext cx="818494" cy="315407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D-5</a:t>
              </a:r>
              <a:endPara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01" name="그룹 100"/>
          <p:cNvGrpSpPr/>
          <p:nvPr/>
        </p:nvGrpSpPr>
        <p:grpSpPr>
          <a:xfrm>
            <a:off x="6384977" y="3921353"/>
            <a:ext cx="2178887" cy="334344"/>
            <a:chOff x="6290387" y="3921353"/>
            <a:chExt cx="2178887" cy="334344"/>
          </a:xfrm>
        </p:grpSpPr>
        <p:sp>
          <p:nvSpPr>
            <p:cNvPr id="90" name="TextBox 89"/>
            <p:cNvSpPr txBox="1"/>
            <p:nvPr/>
          </p:nvSpPr>
          <p:spPr>
            <a:xfrm>
              <a:off x="7460264" y="3921353"/>
              <a:ext cx="100901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 </a:t>
              </a:r>
              <a:r>
                <a:rPr lang="en-US" altLang="ko-KR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</a:t>
              </a:r>
              <a:endParaRPr lang="ko-KR" altLang="en-US" sz="13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1" name="모서리가 둥근 직사각형 90"/>
            <p:cNvSpPr/>
            <p:nvPr/>
          </p:nvSpPr>
          <p:spPr>
            <a:xfrm>
              <a:off x="6290387" y="3940290"/>
              <a:ext cx="818494" cy="315407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D-10</a:t>
              </a:r>
              <a:endPara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00" name="그룹 99"/>
          <p:cNvGrpSpPr/>
          <p:nvPr/>
        </p:nvGrpSpPr>
        <p:grpSpPr>
          <a:xfrm>
            <a:off x="6384977" y="4255697"/>
            <a:ext cx="2481082" cy="682410"/>
            <a:chOff x="6290387" y="4255697"/>
            <a:chExt cx="2481082" cy="682410"/>
          </a:xfrm>
        </p:grpSpPr>
        <p:cxnSp>
          <p:nvCxnSpPr>
            <p:cNvPr id="89" name="직선 연결선 88"/>
            <p:cNvCxnSpPr/>
            <p:nvPr/>
          </p:nvCxnSpPr>
          <p:spPr>
            <a:xfrm>
              <a:off x="7189077" y="4255697"/>
              <a:ext cx="158239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직선 연결선 92"/>
            <p:cNvCxnSpPr/>
            <p:nvPr/>
          </p:nvCxnSpPr>
          <p:spPr>
            <a:xfrm>
              <a:off x="7189077" y="4938107"/>
              <a:ext cx="158239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4" name="TextBox 93"/>
            <p:cNvSpPr txBox="1"/>
            <p:nvPr/>
          </p:nvSpPr>
          <p:spPr>
            <a:xfrm>
              <a:off x="7460264" y="4603763"/>
              <a:ext cx="100901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 </a:t>
              </a:r>
              <a:r>
                <a:rPr lang="en-US" altLang="ko-KR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</a:t>
              </a:r>
              <a:endParaRPr lang="ko-KR" altLang="en-US" sz="13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5" name="모서리가 둥근 직사각형 94"/>
            <p:cNvSpPr/>
            <p:nvPr/>
          </p:nvSpPr>
          <p:spPr>
            <a:xfrm>
              <a:off x="6290387" y="4622700"/>
              <a:ext cx="818494" cy="315407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D-14</a:t>
              </a:r>
              <a:endPara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99" name="그룹 98"/>
          <p:cNvGrpSpPr/>
          <p:nvPr/>
        </p:nvGrpSpPr>
        <p:grpSpPr>
          <a:xfrm>
            <a:off x="6384977" y="5334257"/>
            <a:ext cx="2481082" cy="334344"/>
            <a:chOff x="6290387" y="5334257"/>
            <a:chExt cx="2481082" cy="334344"/>
          </a:xfrm>
        </p:grpSpPr>
        <p:cxnSp>
          <p:nvCxnSpPr>
            <p:cNvPr id="96" name="직선 연결선 95"/>
            <p:cNvCxnSpPr/>
            <p:nvPr/>
          </p:nvCxnSpPr>
          <p:spPr>
            <a:xfrm>
              <a:off x="7189077" y="5668601"/>
              <a:ext cx="158239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7" name="TextBox 96"/>
            <p:cNvSpPr txBox="1"/>
            <p:nvPr/>
          </p:nvSpPr>
          <p:spPr>
            <a:xfrm>
              <a:off x="7460264" y="5334257"/>
              <a:ext cx="100901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 </a:t>
              </a:r>
              <a:r>
                <a:rPr lang="en-US" altLang="ko-KR" sz="13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</a:t>
              </a:r>
              <a:endParaRPr lang="ko-KR" altLang="en-US" sz="13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8" name="모서리가 둥근 직사각형 97"/>
            <p:cNvSpPr/>
            <p:nvPr/>
          </p:nvSpPr>
          <p:spPr>
            <a:xfrm>
              <a:off x="6290387" y="5353194"/>
              <a:ext cx="818494" cy="315407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D-20</a:t>
              </a:r>
              <a:endPara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07" name="그룹 106"/>
          <p:cNvGrpSpPr/>
          <p:nvPr/>
        </p:nvGrpSpPr>
        <p:grpSpPr>
          <a:xfrm>
            <a:off x="8977784" y="1091623"/>
            <a:ext cx="131008" cy="4794170"/>
            <a:chOff x="8977784" y="1091623"/>
            <a:chExt cx="131008" cy="4794170"/>
          </a:xfrm>
        </p:grpSpPr>
        <p:sp>
          <p:nvSpPr>
            <p:cNvPr id="105" name="모서리가 둥근 직사각형 104"/>
            <p:cNvSpPr/>
            <p:nvPr/>
          </p:nvSpPr>
          <p:spPr>
            <a:xfrm>
              <a:off x="8977785" y="1091623"/>
              <a:ext cx="131007" cy="4794170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모서리가 둥근 직사각형 105"/>
            <p:cNvSpPr/>
            <p:nvPr/>
          </p:nvSpPr>
          <p:spPr>
            <a:xfrm>
              <a:off x="8977784" y="1802823"/>
              <a:ext cx="131007" cy="576310"/>
            </a:xfrm>
            <a:prstGeom prst="roundRect">
              <a:avLst>
                <a:gd name="adj" fmla="val 50000"/>
              </a:avLst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8" name="그룹 107"/>
          <p:cNvGrpSpPr/>
          <p:nvPr/>
        </p:nvGrpSpPr>
        <p:grpSpPr>
          <a:xfrm>
            <a:off x="6045725" y="1091623"/>
            <a:ext cx="131008" cy="4794170"/>
            <a:chOff x="8977784" y="1091623"/>
            <a:chExt cx="131008" cy="4794170"/>
          </a:xfrm>
        </p:grpSpPr>
        <p:sp>
          <p:nvSpPr>
            <p:cNvPr id="109" name="모서리가 둥근 직사각형 108"/>
            <p:cNvSpPr/>
            <p:nvPr/>
          </p:nvSpPr>
          <p:spPr>
            <a:xfrm>
              <a:off x="8977785" y="1091623"/>
              <a:ext cx="131007" cy="4794170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모서리가 둥근 직사각형 109"/>
            <p:cNvSpPr/>
            <p:nvPr/>
          </p:nvSpPr>
          <p:spPr>
            <a:xfrm>
              <a:off x="8977784" y="1802823"/>
              <a:ext cx="131007" cy="576310"/>
            </a:xfrm>
            <a:prstGeom prst="roundRect">
              <a:avLst>
                <a:gd name="adj" fmla="val 50000"/>
              </a:avLst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7428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660" b="91038" l="5976" r="98805">
                        <a14:foregroundMark x1="19522" y1="55189" x2="19522" y2="55189"/>
                        <a14:foregroundMark x1="22709" y1="64151" x2="22709" y2="64151"/>
                        <a14:foregroundMark x1="80876" y1="66509" x2="80876" y2="66509"/>
                        <a14:foregroundMark x1="87649" y1="65094" x2="87649" y2="650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41252" y="1530551"/>
            <a:ext cx="1144077" cy="96631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4701" y1="60377" x2="24701" y2="60377"/>
                        <a14:foregroundMark x1="79681" y1="61792" x2="79681" y2="61792"/>
                      </a14:backgroundRemoval>
                    </a14:imgEffect>
                  </a14:imgLayer>
                </a14:imgProps>
              </a:ext>
            </a:extLst>
          </a:blip>
          <a:srcRect l="13789" t="5975" r="10248" b="6919"/>
          <a:stretch/>
        </p:blipFill>
        <p:spPr>
          <a:xfrm>
            <a:off x="4442996" y="3063742"/>
            <a:ext cx="642658" cy="622434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4299973" y="3236496"/>
            <a:ext cx="497908" cy="19186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+ 10</a:t>
            </a:r>
            <a:endParaRPr lang="ko-KR" altLang="en-US" sz="1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3059" y="3686176"/>
            <a:ext cx="1985313" cy="1985313"/>
          </a:xfrm>
          <a:prstGeom prst="rect">
            <a:avLst/>
          </a:prstGeom>
        </p:spPr>
      </p:pic>
      <p:sp>
        <p:nvSpPr>
          <p:cNvPr id="8" name="모서리가 둥근 직사각형 7"/>
          <p:cNvSpPr/>
          <p:nvPr/>
        </p:nvSpPr>
        <p:spPr>
          <a:xfrm>
            <a:off x="2394973" y="2764056"/>
            <a:ext cx="497908" cy="19186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D-1</a:t>
            </a:r>
            <a:endParaRPr lang="ko-KR" altLang="en-US" sz="1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2443054" y="3428365"/>
            <a:ext cx="497908" cy="19186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D-1</a:t>
            </a:r>
            <a:endParaRPr lang="ko-KR" altLang="en-US" sz="1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9007367" y="1222335"/>
            <a:ext cx="199696" cy="4716009"/>
          </a:xfrm>
          <a:prstGeom prst="roundRect">
            <a:avLst>
              <a:gd name="adj" fmla="val 5000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8977784" y="1802823"/>
            <a:ext cx="131007" cy="576310"/>
          </a:xfrm>
          <a:prstGeom prst="roundRect">
            <a:avLst>
              <a:gd name="adj" fmla="val 5000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31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8977785" y="1091623"/>
            <a:ext cx="131007" cy="479417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8977784" y="1802823"/>
            <a:ext cx="131007" cy="576310"/>
          </a:xfrm>
          <a:prstGeom prst="roundRect">
            <a:avLst>
              <a:gd name="adj" fmla="val 5000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5708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그룹 115"/>
          <p:cNvGrpSpPr/>
          <p:nvPr/>
        </p:nvGrpSpPr>
        <p:grpSpPr>
          <a:xfrm>
            <a:off x="4113" y="100272"/>
            <a:ext cx="12823948" cy="6969191"/>
            <a:chOff x="4113" y="100272"/>
            <a:chExt cx="12823948" cy="6969191"/>
          </a:xfrm>
        </p:grpSpPr>
        <p:pic>
          <p:nvPicPr>
            <p:cNvPr id="113" name="그림 112"/>
            <p:cNvPicPr>
              <a:picLocks noChangeAspect="1"/>
            </p:cNvPicPr>
            <p:nvPr/>
          </p:nvPicPr>
          <p:blipFill rotWithShape="1">
            <a:blip r:embed="rId2"/>
            <a:srcRect l="16665" r="59726" b="49816"/>
            <a:stretch/>
          </p:blipFill>
          <p:spPr>
            <a:xfrm>
              <a:off x="4109670" y="100272"/>
              <a:ext cx="5061986" cy="3441577"/>
            </a:xfrm>
            <a:prstGeom prst="rect">
              <a:avLst/>
            </a:prstGeom>
          </p:spPr>
        </p:pic>
        <p:pic>
          <p:nvPicPr>
            <p:cNvPr id="112" name="그림 111"/>
            <p:cNvPicPr>
              <a:picLocks noChangeAspect="1"/>
            </p:cNvPicPr>
            <p:nvPr/>
          </p:nvPicPr>
          <p:blipFill rotWithShape="1">
            <a:blip r:embed="rId2"/>
            <a:srcRect l="29367" t="44373"/>
            <a:stretch/>
          </p:blipFill>
          <p:spPr>
            <a:xfrm>
              <a:off x="5623078" y="3254567"/>
              <a:ext cx="7200071" cy="3814896"/>
            </a:xfrm>
            <a:prstGeom prst="rect">
              <a:avLst/>
            </a:prstGeom>
          </p:spPr>
        </p:pic>
        <p:pic>
          <p:nvPicPr>
            <p:cNvPr id="111" name="그림 110"/>
            <p:cNvPicPr>
              <a:picLocks noChangeAspect="1"/>
            </p:cNvPicPr>
            <p:nvPr/>
          </p:nvPicPr>
          <p:blipFill rotWithShape="1">
            <a:blip r:embed="rId2"/>
            <a:srcRect r="59726" b="49974"/>
            <a:stretch/>
          </p:blipFill>
          <p:spPr>
            <a:xfrm>
              <a:off x="4113" y="106628"/>
              <a:ext cx="4105449" cy="3430734"/>
            </a:xfrm>
            <a:prstGeom prst="rect">
              <a:avLst/>
            </a:prstGeom>
          </p:spPr>
        </p:pic>
        <p:pic>
          <p:nvPicPr>
            <p:cNvPr id="110" name="그림 109"/>
            <p:cNvPicPr>
              <a:picLocks noChangeAspect="1"/>
            </p:cNvPicPr>
            <p:nvPr/>
          </p:nvPicPr>
          <p:blipFill rotWithShape="1">
            <a:blip r:embed="rId2"/>
            <a:srcRect l="64131" b="54058"/>
            <a:stretch/>
          </p:blipFill>
          <p:spPr>
            <a:xfrm>
              <a:off x="9171657" y="103284"/>
              <a:ext cx="3656404" cy="3150682"/>
            </a:xfrm>
            <a:prstGeom prst="rect">
              <a:avLst/>
            </a:prstGeom>
          </p:spPr>
        </p:pic>
        <p:pic>
          <p:nvPicPr>
            <p:cNvPr id="109" name="그림 108"/>
            <p:cNvPicPr>
              <a:picLocks noChangeAspect="1"/>
            </p:cNvPicPr>
            <p:nvPr/>
          </p:nvPicPr>
          <p:blipFill rotWithShape="1">
            <a:blip r:embed="rId2"/>
            <a:srcRect t="48591" r="44940"/>
            <a:stretch/>
          </p:blipFill>
          <p:spPr>
            <a:xfrm>
              <a:off x="11734" y="3540584"/>
              <a:ext cx="5612584" cy="3525656"/>
            </a:xfrm>
            <a:prstGeom prst="rect">
              <a:avLst/>
            </a:prstGeom>
          </p:spPr>
        </p:pic>
      </p:grpSp>
      <p:sp>
        <p:nvSpPr>
          <p:cNvPr id="115" name="직사각형 114"/>
          <p:cNvSpPr/>
          <p:nvPr/>
        </p:nvSpPr>
        <p:spPr>
          <a:xfrm>
            <a:off x="3393388" y="866498"/>
            <a:ext cx="8679549" cy="5153208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759304" y="869721"/>
            <a:ext cx="2634454" cy="5149985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00B0F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534098" y="2457363"/>
            <a:ext cx="1084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홍 길 동</a:t>
            </a:r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5255" y="2733169"/>
            <a:ext cx="1622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j-ea"/>
                <a:ea typeface="+mj-ea"/>
              </a:rPr>
              <a:t>소프트웨어학과</a:t>
            </a:r>
            <a:endParaRPr lang="ko-KR" altLang="en-US" sz="1400" b="1" dirty="0">
              <a:solidFill>
                <a:schemeClr val="accent1">
                  <a:lumMod val="20000"/>
                  <a:lumOff val="8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11254" y="1120476"/>
            <a:ext cx="1159293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dirty="0" smtClean="0">
                <a:latin typeface="+mj-ea"/>
                <a:ea typeface="+mj-ea"/>
              </a:rPr>
              <a:t>강의자료</a:t>
            </a:r>
            <a:endParaRPr lang="ko-KR" altLang="en-US" sz="1900" dirty="0"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51831" y="1120476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900" dirty="0">
                <a:latin typeface="+mj-ea"/>
                <a:ea typeface="+mj-ea"/>
              </a:rPr>
              <a:t>과제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90389" y="1126358"/>
            <a:ext cx="1850677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900" dirty="0" smtClean="0">
                <a:latin typeface="+mj-ea"/>
                <a:ea typeface="+mj-ea"/>
              </a:rPr>
              <a:t>학교</a:t>
            </a:r>
            <a:r>
              <a:rPr lang="en-US" altLang="ko-KR" sz="1900" dirty="0" smtClean="0">
                <a:latin typeface="+mj-ea"/>
                <a:ea typeface="+mj-ea"/>
              </a:rPr>
              <a:t> </a:t>
            </a:r>
            <a:r>
              <a:rPr lang="ko-KR" altLang="en-US" sz="1900" dirty="0" smtClean="0">
                <a:latin typeface="+mj-ea"/>
                <a:ea typeface="+mj-ea"/>
              </a:rPr>
              <a:t>공지사항</a:t>
            </a:r>
            <a:endParaRPr lang="ko-KR" altLang="en-US" sz="1900" dirty="0">
              <a:latin typeface="+mj-ea"/>
              <a:ea typeface="+mj-ea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3605058" y="1527959"/>
            <a:ext cx="288114" cy="288114"/>
          </a:xfrm>
          <a:prstGeom prst="ellipse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>
                <a:latin typeface="+mj-ea"/>
                <a:ea typeface="+mj-ea"/>
              </a:rPr>
              <a:t>M</a:t>
            </a:r>
            <a:endParaRPr lang="ko-KR" altLang="en-US" sz="1300" b="1" dirty="0">
              <a:latin typeface="+mj-ea"/>
              <a:ea typeface="+mj-ea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4109563" y="1527959"/>
            <a:ext cx="288114" cy="288114"/>
          </a:xfrm>
          <a:prstGeom prst="ellipse">
            <a:avLst/>
          </a:prstGeom>
          <a:gradFill>
            <a:gsLst>
              <a:gs pos="0">
                <a:srgbClr val="FF0000"/>
              </a:gs>
              <a:gs pos="100000">
                <a:srgbClr val="FF0000">
                  <a:lumMod val="41000"/>
                  <a:lumOff val="59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>
                <a:solidFill>
                  <a:schemeClr val="bg1"/>
                </a:solidFill>
                <a:latin typeface="+mj-ea"/>
                <a:ea typeface="+mj-ea"/>
              </a:rPr>
              <a:t>T</a:t>
            </a:r>
            <a:endParaRPr lang="ko-KR" altLang="en-US" sz="13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4614068" y="1527959"/>
            <a:ext cx="288114" cy="288114"/>
          </a:xfrm>
          <a:prstGeom prst="ellipse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>
                <a:latin typeface="+mj-ea"/>
                <a:ea typeface="+mj-ea"/>
              </a:rPr>
              <a:t>W</a:t>
            </a:r>
            <a:endParaRPr lang="ko-KR" altLang="en-US" sz="1300" b="1" dirty="0">
              <a:latin typeface="+mj-ea"/>
              <a:ea typeface="+mj-ea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5118573" y="1527959"/>
            <a:ext cx="288114" cy="288114"/>
          </a:xfrm>
          <a:prstGeom prst="ellipse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>
                <a:latin typeface="+mj-ea"/>
                <a:ea typeface="+mj-ea"/>
              </a:rPr>
              <a:t>T</a:t>
            </a:r>
            <a:endParaRPr lang="ko-KR" altLang="en-US" sz="1300" b="1" dirty="0">
              <a:latin typeface="+mj-ea"/>
              <a:ea typeface="+mj-ea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5623078" y="1527959"/>
            <a:ext cx="288114" cy="288114"/>
          </a:xfrm>
          <a:prstGeom prst="ellipse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>
                <a:latin typeface="+mj-ea"/>
                <a:ea typeface="+mj-ea"/>
              </a:rPr>
              <a:t>F</a:t>
            </a:r>
            <a:endParaRPr lang="ko-KR" altLang="en-US" sz="1300" b="1" dirty="0">
              <a:latin typeface="+mj-ea"/>
              <a:ea typeface="+mj-ea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9523490" y="1799507"/>
            <a:ext cx="1145600" cy="1145600"/>
          </a:xfrm>
          <a:prstGeom prst="ellipse">
            <a:avLst/>
          </a:prstGeom>
          <a:gradFill>
            <a:gsLst>
              <a:gs pos="2000">
                <a:srgbClr val="FF0000">
                  <a:lumMod val="89000"/>
                  <a:lumOff val="11000"/>
                </a:srgbClr>
              </a:gs>
              <a:gs pos="100000">
                <a:srgbClr val="FF0000">
                  <a:lumMod val="28000"/>
                  <a:lumOff val="72000"/>
                </a:srgbClr>
              </a:gs>
            </a:gsLst>
            <a:lin ang="2700000" scaled="0"/>
          </a:gra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+mj-ea"/>
                <a:ea typeface="+mj-ea"/>
              </a:rPr>
              <a:t>취업</a:t>
            </a:r>
            <a:endParaRPr lang="ko-KR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100" y="5510897"/>
            <a:ext cx="365677" cy="365677"/>
          </a:xfrm>
          <a:prstGeom prst="rect">
            <a:avLst/>
          </a:prstGeom>
        </p:spPr>
      </p:pic>
      <p:grpSp>
        <p:nvGrpSpPr>
          <p:cNvPr id="42" name="그룹 41"/>
          <p:cNvGrpSpPr/>
          <p:nvPr/>
        </p:nvGrpSpPr>
        <p:grpSpPr>
          <a:xfrm>
            <a:off x="6386654" y="1603168"/>
            <a:ext cx="2443597" cy="415498"/>
            <a:chOff x="6374458" y="2525420"/>
            <a:chExt cx="2443597" cy="415498"/>
          </a:xfrm>
        </p:grpSpPr>
        <p:sp>
          <p:nvSpPr>
            <p:cNvPr id="44" name="TextBox 43"/>
            <p:cNvSpPr txBox="1"/>
            <p:nvPr/>
          </p:nvSpPr>
          <p:spPr>
            <a:xfrm>
              <a:off x="6978162" y="2525420"/>
              <a:ext cx="1839893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latin typeface="+mj-ea"/>
                  <a:ea typeface="+mj-ea"/>
                </a:rPr>
                <a:t>[</a:t>
              </a:r>
              <a:r>
                <a:rPr lang="ko-KR" altLang="en-US" sz="1050" dirty="0">
                  <a:latin typeface="+mj-ea"/>
                  <a:ea typeface="+mj-ea"/>
                </a:rPr>
                <a:t>알고리즘 </a:t>
              </a:r>
              <a:r>
                <a:rPr lang="en-US" altLang="ko-KR" sz="1050" dirty="0">
                  <a:latin typeface="+mj-ea"/>
                  <a:ea typeface="+mj-ea"/>
                </a:rPr>
                <a:t>(</a:t>
              </a:r>
              <a:r>
                <a:rPr lang="ko-KR" altLang="en-US" sz="1050" dirty="0">
                  <a:latin typeface="+mj-ea"/>
                  <a:ea typeface="+mj-ea"/>
                </a:rPr>
                <a:t>원어강의</a:t>
              </a:r>
              <a:r>
                <a:rPr lang="en-US" altLang="ko-KR" sz="1050" dirty="0" smtClean="0">
                  <a:latin typeface="+mj-ea"/>
                  <a:ea typeface="+mj-ea"/>
                </a:rPr>
                <a:t>)]</a:t>
              </a:r>
            </a:p>
            <a:p>
              <a:r>
                <a:rPr lang="en-US" altLang="ko-KR" sz="1050" dirty="0" smtClean="0">
                  <a:latin typeface="+mj-ea"/>
                  <a:ea typeface="+mj-ea"/>
                </a:rPr>
                <a:t>Clean </a:t>
              </a:r>
              <a:r>
                <a:rPr lang="en-US" altLang="ko-KR" sz="1050" dirty="0">
                  <a:latin typeface="+mj-ea"/>
                  <a:ea typeface="+mj-ea"/>
                </a:rPr>
                <a:t>campus (Graham's...</a:t>
              </a:r>
              <a:endParaRPr lang="ko-KR" altLang="en-US" sz="1050" dirty="0">
                <a:latin typeface="+mj-ea"/>
                <a:ea typeface="+mj-ea"/>
              </a:endParaRPr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374458" y="2613209"/>
              <a:ext cx="578408" cy="29309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0000"/>
                </a:gs>
                <a:gs pos="100000">
                  <a:srgbClr val="FF0000">
                    <a:lumMod val="46000"/>
                    <a:lumOff val="54000"/>
                  </a:srgbClr>
                </a:gs>
              </a:gsLst>
              <a:lin ang="2700000" scaled="0"/>
            </a:gradFill>
            <a:ln w="28575"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latin typeface="+mj-ea"/>
                  <a:ea typeface="+mj-ea"/>
                </a:rPr>
                <a:t>D-2</a:t>
              </a:r>
              <a:endParaRPr lang="ko-KR" altLang="en-US" sz="1200" b="1" dirty="0">
                <a:latin typeface="+mj-ea"/>
                <a:ea typeface="+mj-ea"/>
              </a:endParaRPr>
            </a:p>
          </p:txBody>
        </p:sp>
      </p:grpSp>
      <p:pic>
        <p:nvPicPr>
          <p:cNvPr id="71" name="그림 7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9056" y="1150303"/>
            <a:ext cx="1254948" cy="1249564"/>
          </a:xfrm>
          <a:prstGeom prst="rect">
            <a:avLst/>
          </a:prstGeom>
        </p:spPr>
      </p:pic>
      <p:sp>
        <p:nvSpPr>
          <p:cNvPr id="75" name="TextBox 74"/>
          <p:cNvSpPr txBox="1"/>
          <p:nvPr/>
        </p:nvSpPr>
        <p:spPr>
          <a:xfrm>
            <a:off x="838102" y="3548204"/>
            <a:ext cx="24768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 dirty="0" smtClean="0">
                <a:solidFill>
                  <a:schemeClr val="bg1"/>
                </a:solidFill>
              </a:rPr>
              <a:t>다음 수업은</a:t>
            </a:r>
            <a:endParaRPr kumimoji="1" lang="en-US" altLang="ko-KR" sz="1400" dirty="0" smtClean="0">
              <a:solidFill>
                <a:schemeClr val="bg1"/>
              </a:solidFill>
            </a:endParaRPr>
          </a:p>
          <a:p>
            <a:pPr algn="ctr"/>
            <a:r>
              <a:rPr kumimoji="1" lang="ko-KR" altLang="en-US" sz="1400" dirty="0" smtClean="0">
                <a:solidFill>
                  <a:schemeClr val="bg1"/>
                </a:solidFill>
              </a:rPr>
              <a:t>  </a:t>
            </a:r>
            <a:r>
              <a:rPr kumimoji="1" lang="en-US" altLang="ko-KR" sz="1400" dirty="0" smtClean="0">
                <a:solidFill>
                  <a:schemeClr val="bg1"/>
                </a:solidFill>
              </a:rPr>
              <a:t>“</a:t>
            </a:r>
            <a:r>
              <a:rPr kumimoji="1" lang="ko-KR" altLang="en-US" sz="1400" dirty="0" smtClean="0">
                <a:solidFill>
                  <a:schemeClr val="bg1"/>
                </a:solidFill>
              </a:rPr>
              <a:t>컴퓨터네트워크</a:t>
            </a:r>
            <a:r>
              <a:rPr kumimoji="1" lang="en-US" altLang="ko-KR" sz="1400" dirty="0" smtClean="0">
                <a:solidFill>
                  <a:schemeClr val="bg1"/>
                </a:solidFill>
              </a:rPr>
              <a:t>(</a:t>
            </a:r>
            <a:r>
              <a:rPr kumimoji="1" lang="ko-KR" altLang="en-US" sz="1400" dirty="0" smtClean="0">
                <a:solidFill>
                  <a:schemeClr val="bg1"/>
                </a:solidFill>
              </a:rPr>
              <a:t>원어강의</a:t>
            </a:r>
            <a:r>
              <a:rPr kumimoji="1" lang="en-US" altLang="ko-KR" sz="1400" dirty="0" smtClean="0">
                <a:solidFill>
                  <a:schemeClr val="bg1"/>
                </a:solidFill>
              </a:rPr>
              <a:t>)”</a:t>
            </a:r>
          </a:p>
          <a:p>
            <a:pPr algn="ctr"/>
            <a:r>
              <a:rPr kumimoji="1" lang="ko-KR" altLang="en-US" sz="1400" dirty="0" smtClean="0">
                <a:solidFill>
                  <a:schemeClr val="bg1"/>
                </a:solidFill>
              </a:rPr>
              <a:t>입니다</a:t>
            </a:r>
            <a:r>
              <a:rPr kumimoji="1" lang="en-US" altLang="ko-KR" sz="1400" dirty="0" smtClean="0">
                <a:solidFill>
                  <a:schemeClr val="bg1"/>
                </a:solidFill>
              </a:rPr>
              <a:t>.</a:t>
            </a:r>
            <a:endParaRPr kumimoji="1"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838102" y="4475283"/>
            <a:ext cx="2476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 dirty="0" smtClean="0">
                <a:solidFill>
                  <a:schemeClr val="bg1"/>
                </a:solidFill>
              </a:rPr>
              <a:t>새로운 </a:t>
            </a:r>
            <a:r>
              <a:rPr kumimoji="1" lang="en-US" altLang="ko-KR" sz="1400" dirty="0" smtClean="0">
                <a:solidFill>
                  <a:schemeClr val="bg1"/>
                </a:solidFill>
              </a:rPr>
              <a:t>“</a:t>
            </a:r>
            <a:r>
              <a:rPr kumimoji="1" lang="ko-KR" altLang="en-US" sz="1400" dirty="0" smtClean="0">
                <a:solidFill>
                  <a:schemeClr val="bg1"/>
                </a:solidFill>
              </a:rPr>
              <a:t>창업</a:t>
            </a:r>
            <a:r>
              <a:rPr kumimoji="1" lang="en-US" altLang="ko-KR" sz="1400" dirty="0" smtClean="0">
                <a:solidFill>
                  <a:schemeClr val="bg1"/>
                </a:solidFill>
              </a:rPr>
              <a:t>”</a:t>
            </a:r>
            <a:r>
              <a:rPr kumimoji="1" lang="ko-KR" altLang="en-US" sz="1400" dirty="0" smtClean="0">
                <a:solidFill>
                  <a:schemeClr val="bg1"/>
                </a:solidFill>
              </a:rPr>
              <a:t> 관련</a:t>
            </a:r>
            <a:endParaRPr kumimoji="1" lang="en-US" altLang="ko-KR" sz="1400" dirty="0" smtClean="0">
              <a:solidFill>
                <a:schemeClr val="bg1"/>
              </a:solidFill>
            </a:endParaRPr>
          </a:p>
          <a:p>
            <a:pPr algn="ctr"/>
            <a:r>
              <a:rPr kumimoji="1" lang="ko-KR" altLang="en-US" sz="1400" dirty="0" smtClean="0">
                <a:solidFill>
                  <a:schemeClr val="bg1"/>
                </a:solidFill>
              </a:rPr>
              <a:t>학교 공지사항이 있습니다</a:t>
            </a:r>
            <a:r>
              <a:rPr kumimoji="1" lang="en-US" altLang="ko-KR" sz="1400" dirty="0" smtClean="0">
                <a:solidFill>
                  <a:schemeClr val="bg1"/>
                </a:solidFill>
              </a:rPr>
              <a:t>.</a:t>
            </a:r>
            <a:endParaRPr kumimoji="1"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537190" y="2012950"/>
            <a:ext cx="1729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+mj-ea"/>
                <a:ea typeface="+mj-ea"/>
              </a:rPr>
              <a:t>알고리즘</a:t>
            </a:r>
            <a:r>
              <a:rPr lang="en-US" altLang="ko-KR" sz="1400" dirty="0" smtClean="0">
                <a:latin typeface="+mj-ea"/>
                <a:ea typeface="+mj-ea"/>
              </a:rPr>
              <a:t>(</a:t>
            </a:r>
            <a:r>
              <a:rPr lang="ko-KR" altLang="en-US" sz="1400" dirty="0" smtClean="0">
                <a:latin typeface="+mj-ea"/>
                <a:ea typeface="+mj-ea"/>
              </a:rPr>
              <a:t>원어강의</a:t>
            </a:r>
            <a:r>
              <a:rPr lang="en-US" altLang="ko-KR" sz="1400" dirty="0" smtClean="0">
                <a:latin typeface="+mj-ea"/>
                <a:ea typeface="+mj-ea"/>
              </a:rPr>
              <a:t>)</a:t>
            </a:r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725896" y="2292857"/>
            <a:ext cx="1318694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latin typeface="+mj-ea"/>
                <a:ea typeface="+mj-ea"/>
              </a:rPr>
              <a:t>lecture-11.pdf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rgbClr val="00B0F0"/>
                </a:solidFill>
                <a:latin typeface="+mj-ea"/>
                <a:ea typeface="+mj-ea"/>
              </a:rPr>
              <a:t>lecture-10.pdf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rgbClr val="00B0F0"/>
                </a:solidFill>
                <a:latin typeface="+mj-ea"/>
                <a:ea typeface="+mj-ea"/>
              </a:rPr>
              <a:t>lecture-9.pdf</a:t>
            </a:r>
            <a:endParaRPr lang="ko-KR" altLang="en-US" sz="1400" dirty="0">
              <a:solidFill>
                <a:srgbClr val="00B0F0"/>
              </a:solidFill>
              <a:latin typeface="+mj-ea"/>
              <a:ea typeface="+mj-ea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537190" y="3664461"/>
            <a:ext cx="2268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+mj-ea"/>
                <a:ea typeface="+mj-ea"/>
              </a:rPr>
              <a:t>컴퓨터네트워크</a:t>
            </a:r>
            <a:r>
              <a:rPr lang="en-US" altLang="ko-KR" sz="1400" dirty="0" smtClean="0">
                <a:latin typeface="+mj-ea"/>
                <a:ea typeface="+mj-ea"/>
              </a:rPr>
              <a:t>(</a:t>
            </a:r>
            <a:r>
              <a:rPr lang="ko-KR" altLang="en-US" sz="1400" dirty="0" smtClean="0">
                <a:latin typeface="+mj-ea"/>
                <a:ea typeface="+mj-ea"/>
              </a:rPr>
              <a:t>원어강의</a:t>
            </a:r>
            <a:r>
              <a:rPr lang="en-US" altLang="ko-KR" sz="1400" dirty="0" smtClean="0">
                <a:latin typeface="+mj-ea"/>
                <a:ea typeface="+mj-ea"/>
              </a:rPr>
              <a:t>)</a:t>
            </a:r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3725896" y="3944368"/>
            <a:ext cx="1318694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latin typeface="+mj-ea"/>
                <a:ea typeface="+mj-ea"/>
              </a:rPr>
              <a:t>lecture-11.pdf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rgbClr val="00B0F0"/>
                </a:solidFill>
                <a:latin typeface="+mj-ea"/>
                <a:ea typeface="+mj-ea"/>
              </a:rPr>
              <a:t>lecture-10.pdf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rgbClr val="00B0F0"/>
                </a:solidFill>
                <a:latin typeface="+mj-ea"/>
                <a:ea typeface="+mj-ea"/>
              </a:rPr>
              <a:t>lecture-9.pdf</a:t>
            </a:r>
            <a:endParaRPr lang="ko-KR" altLang="en-US" sz="1400" dirty="0">
              <a:solidFill>
                <a:srgbClr val="00B0F0"/>
              </a:solidFill>
              <a:latin typeface="+mj-ea"/>
              <a:ea typeface="+mj-ea"/>
            </a:endParaRPr>
          </a:p>
        </p:txBody>
      </p:sp>
      <p:grpSp>
        <p:nvGrpSpPr>
          <p:cNvPr id="89" name="그룹 88"/>
          <p:cNvGrpSpPr/>
          <p:nvPr/>
        </p:nvGrpSpPr>
        <p:grpSpPr>
          <a:xfrm>
            <a:off x="6380394" y="2126629"/>
            <a:ext cx="2443597" cy="415498"/>
            <a:chOff x="6374458" y="2525420"/>
            <a:chExt cx="2443597" cy="415498"/>
          </a:xfrm>
        </p:grpSpPr>
        <p:sp>
          <p:nvSpPr>
            <p:cNvPr id="90" name="TextBox 89"/>
            <p:cNvSpPr txBox="1"/>
            <p:nvPr/>
          </p:nvSpPr>
          <p:spPr>
            <a:xfrm>
              <a:off x="6978162" y="2525420"/>
              <a:ext cx="1839893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latin typeface="+mj-ea"/>
                  <a:ea typeface="+mj-ea"/>
                </a:rPr>
                <a:t>[</a:t>
              </a:r>
              <a:r>
                <a:rPr lang="ko-KR" altLang="en-US" sz="1050" dirty="0">
                  <a:latin typeface="+mj-ea"/>
                  <a:ea typeface="+mj-ea"/>
                </a:rPr>
                <a:t>알고리즘 </a:t>
              </a:r>
              <a:r>
                <a:rPr lang="en-US" altLang="ko-KR" sz="1050" dirty="0">
                  <a:latin typeface="+mj-ea"/>
                  <a:ea typeface="+mj-ea"/>
                </a:rPr>
                <a:t>(</a:t>
              </a:r>
              <a:r>
                <a:rPr lang="ko-KR" altLang="en-US" sz="1050" dirty="0">
                  <a:latin typeface="+mj-ea"/>
                  <a:ea typeface="+mj-ea"/>
                </a:rPr>
                <a:t>원어강의</a:t>
              </a:r>
              <a:r>
                <a:rPr lang="en-US" altLang="ko-KR" sz="1050" dirty="0" smtClean="0">
                  <a:latin typeface="+mj-ea"/>
                  <a:ea typeface="+mj-ea"/>
                </a:rPr>
                <a:t>)]</a:t>
              </a:r>
            </a:p>
            <a:p>
              <a:r>
                <a:rPr lang="en-US" altLang="ko-KR" sz="1050" dirty="0" smtClean="0">
                  <a:latin typeface="+mj-ea"/>
                  <a:ea typeface="+mj-ea"/>
                </a:rPr>
                <a:t>Clean </a:t>
              </a:r>
              <a:r>
                <a:rPr lang="en-US" altLang="ko-KR" sz="1050" dirty="0">
                  <a:latin typeface="+mj-ea"/>
                  <a:ea typeface="+mj-ea"/>
                </a:rPr>
                <a:t>campus (Graham's...</a:t>
              </a:r>
              <a:endParaRPr lang="ko-KR" altLang="en-US" sz="1050" dirty="0">
                <a:latin typeface="+mj-ea"/>
                <a:ea typeface="+mj-ea"/>
              </a:endParaRPr>
            </a:p>
          </p:txBody>
        </p:sp>
        <p:sp>
          <p:nvSpPr>
            <p:cNvPr id="91" name="모서리가 둥근 직사각형 90"/>
            <p:cNvSpPr/>
            <p:nvPr/>
          </p:nvSpPr>
          <p:spPr>
            <a:xfrm>
              <a:off x="6374458" y="2613209"/>
              <a:ext cx="578408" cy="29309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0000"/>
                </a:gs>
                <a:gs pos="100000">
                  <a:srgbClr val="FF0000">
                    <a:lumMod val="46000"/>
                    <a:lumOff val="54000"/>
                  </a:srgbClr>
                </a:gs>
              </a:gsLst>
              <a:lin ang="2700000" scaled="0"/>
            </a:gradFill>
            <a:ln w="28575"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latin typeface="+mj-ea"/>
                  <a:ea typeface="+mj-ea"/>
                </a:rPr>
                <a:t>D-2</a:t>
              </a:r>
              <a:endParaRPr lang="ko-KR" altLang="en-US" sz="1200" b="1" dirty="0">
                <a:latin typeface="+mj-ea"/>
                <a:ea typeface="+mj-ea"/>
              </a:endParaRPr>
            </a:p>
          </p:txBody>
        </p:sp>
      </p:grpSp>
      <p:grpSp>
        <p:nvGrpSpPr>
          <p:cNvPr id="92" name="그룹 91"/>
          <p:cNvGrpSpPr/>
          <p:nvPr/>
        </p:nvGrpSpPr>
        <p:grpSpPr>
          <a:xfrm>
            <a:off x="6374134" y="2650090"/>
            <a:ext cx="2443597" cy="415498"/>
            <a:chOff x="6374458" y="2525420"/>
            <a:chExt cx="2443597" cy="415498"/>
          </a:xfrm>
        </p:grpSpPr>
        <p:sp>
          <p:nvSpPr>
            <p:cNvPr id="93" name="TextBox 92"/>
            <p:cNvSpPr txBox="1"/>
            <p:nvPr/>
          </p:nvSpPr>
          <p:spPr>
            <a:xfrm>
              <a:off x="6978162" y="2525420"/>
              <a:ext cx="1839893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latin typeface="+mj-ea"/>
                  <a:ea typeface="+mj-ea"/>
                </a:rPr>
                <a:t>[</a:t>
              </a:r>
              <a:r>
                <a:rPr lang="ko-KR" altLang="en-US" sz="1050" dirty="0">
                  <a:latin typeface="+mj-ea"/>
                  <a:ea typeface="+mj-ea"/>
                </a:rPr>
                <a:t>알고리즘 </a:t>
              </a:r>
              <a:r>
                <a:rPr lang="en-US" altLang="ko-KR" sz="1050" dirty="0">
                  <a:latin typeface="+mj-ea"/>
                  <a:ea typeface="+mj-ea"/>
                </a:rPr>
                <a:t>(</a:t>
              </a:r>
              <a:r>
                <a:rPr lang="ko-KR" altLang="en-US" sz="1050" dirty="0">
                  <a:latin typeface="+mj-ea"/>
                  <a:ea typeface="+mj-ea"/>
                </a:rPr>
                <a:t>원어강의</a:t>
              </a:r>
              <a:r>
                <a:rPr lang="en-US" altLang="ko-KR" sz="1050" dirty="0" smtClean="0">
                  <a:latin typeface="+mj-ea"/>
                  <a:ea typeface="+mj-ea"/>
                </a:rPr>
                <a:t>)]</a:t>
              </a:r>
            </a:p>
            <a:p>
              <a:r>
                <a:rPr lang="en-US" altLang="ko-KR" sz="1050" dirty="0" smtClean="0">
                  <a:latin typeface="+mj-ea"/>
                  <a:ea typeface="+mj-ea"/>
                </a:rPr>
                <a:t>Clean </a:t>
              </a:r>
              <a:r>
                <a:rPr lang="en-US" altLang="ko-KR" sz="1050" dirty="0">
                  <a:latin typeface="+mj-ea"/>
                  <a:ea typeface="+mj-ea"/>
                </a:rPr>
                <a:t>campus (Graham's...</a:t>
              </a:r>
              <a:endParaRPr lang="ko-KR" altLang="en-US" sz="1050" dirty="0">
                <a:latin typeface="+mj-ea"/>
                <a:ea typeface="+mj-ea"/>
              </a:endParaRPr>
            </a:p>
          </p:txBody>
        </p:sp>
        <p:sp>
          <p:nvSpPr>
            <p:cNvPr id="94" name="모서리가 둥근 직사각형 93"/>
            <p:cNvSpPr/>
            <p:nvPr/>
          </p:nvSpPr>
          <p:spPr>
            <a:xfrm>
              <a:off x="6374458" y="2613209"/>
              <a:ext cx="578408" cy="29309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0000"/>
                </a:gs>
                <a:gs pos="100000">
                  <a:srgbClr val="FF0000">
                    <a:lumMod val="46000"/>
                    <a:lumOff val="54000"/>
                  </a:srgbClr>
                </a:gs>
              </a:gsLst>
              <a:lin ang="2700000" scaled="0"/>
            </a:gradFill>
            <a:ln w="28575"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latin typeface="+mj-ea"/>
                  <a:ea typeface="+mj-ea"/>
                </a:rPr>
                <a:t>D-2</a:t>
              </a:r>
              <a:endParaRPr lang="ko-KR" altLang="en-US" sz="1200" b="1" dirty="0">
                <a:latin typeface="+mj-ea"/>
                <a:ea typeface="+mj-ea"/>
              </a:endParaRPr>
            </a:p>
          </p:txBody>
        </p:sp>
      </p:grpSp>
      <p:grpSp>
        <p:nvGrpSpPr>
          <p:cNvPr id="95" name="그룹 94"/>
          <p:cNvGrpSpPr/>
          <p:nvPr/>
        </p:nvGrpSpPr>
        <p:grpSpPr>
          <a:xfrm>
            <a:off x="6367874" y="3173551"/>
            <a:ext cx="2443597" cy="415498"/>
            <a:chOff x="6374458" y="2525420"/>
            <a:chExt cx="2443597" cy="415498"/>
          </a:xfrm>
        </p:grpSpPr>
        <p:sp>
          <p:nvSpPr>
            <p:cNvPr id="96" name="TextBox 95"/>
            <p:cNvSpPr txBox="1"/>
            <p:nvPr/>
          </p:nvSpPr>
          <p:spPr>
            <a:xfrm>
              <a:off x="6978162" y="2525420"/>
              <a:ext cx="1839893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latin typeface="+mj-ea"/>
                  <a:ea typeface="+mj-ea"/>
                </a:rPr>
                <a:t>[</a:t>
              </a:r>
              <a:r>
                <a:rPr lang="ko-KR" altLang="en-US" sz="1050" dirty="0">
                  <a:latin typeface="+mj-ea"/>
                  <a:ea typeface="+mj-ea"/>
                </a:rPr>
                <a:t>알고리즘 </a:t>
              </a:r>
              <a:r>
                <a:rPr lang="en-US" altLang="ko-KR" sz="1050" dirty="0">
                  <a:latin typeface="+mj-ea"/>
                  <a:ea typeface="+mj-ea"/>
                </a:rPr>
                <a:t>(</a:t>
              </a:r>
              <a:r>
                <a:rPr lang="ko-KR" altLang="en-US" sz="1050" dirty="0">
                  <a:latin typeface="+mj-ea"/>
                  <a:ea typeface="+mj-ea"/>
                </a:rPr>
                <a:t>원어강의</a:t>
              </a:r>
              <a:r>
                <a:rPr lang="en-US" altLang="ko-KR" sz="1050" dirty="0" smtClean="0">
                  <a:latin typeface="+mj-ea"/>
                  <a:ea typeface="+mj-ea"/>
                </a:rPr>
                <a:t>)]</a:t>
              </a:r>
            </a:p>
            <a:p>
              <a:r>
                <a:rPr lang="en-US" altLang="ko-KR" sz="1050" dirty="0" smtClean="0">
                  <a:latin typeface="+mj-ea"/>
                  <a:ea typeface="+mj-ea"/>
                </a:rPr>
                <a:t>Clean </a:t>
              </a:r>
              <a:r>
                <a:rPr lang="en-US" altLang="ko-KR" sz="1050" dirty="0">
                  <a:latin typeface="+mj-ea"/>
                  <a:ea typeface="+mj-ea"/>
                </a:rPr>
                <a:t>campus (Graham's...</a:t>
              </a:r>
              <a:endParaRPr lang="ko-KR" altLang="en-US" sz="1050" dirty="0">
                <a:latin typeface="+mj-ea"/>
                <a:ea typeface="+mj-ea"/>
              </a:endParaRPr>
            </a:p>
          </p:txBody>
        </p:sp>
        <p:sp>
          <p:nvSpPr>
            <p:cNvPr id="97" name="모서리가 둥근 직사각형 96"/>
            <p:cNvSpPr/>
            <p:nvPr/>
          </p:nvSpPr>
          <p:spPr>
            <a:xfrm>
              <a:off x="6374458" y="2613209"/>
              <a:ext cx="578408" cy="29309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0000"/>
                </a:gs>
                <a:gs pos="100000">
                  <a:srgbClr val="FF0000">
                    <a:lumMod val="46000"/>
                    <a:lumOff val="54000"/>
                  </a:srgbClr>
                </a:gs>
              </a:gsLst>
              <a:lin ang="2700000" scaled="0"/>
            </a:gradFill>
            <a:ln w="28575"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latin typeface="+mj-ea"/>
                  <a:ea typeface="+mj-ea"/>
                </a:rPr>
                <a:t>D-2</a:t>
              </a:r>
              <a:endParaRPr lang="ko-KR" altLang="en-US" sz="1200" b="1" dirty="0">
                <a:latin typeface="+mj-ea"/>
                <a:ea typeface="+mj-ea"/>
              </a:endParaRPr>
            </a:p>
          </p:txBody>
        </p:sp>
      </p:grpSp>
      <p:sp>
        <p:nvSpPr>
          <p:cNvPr id="106" name="타원 105"/>
          <p:cNvSpPr/>
          <p:nvPr/>
        </p:nvSpPr>
        <p:spPr>
          <a:xfrm>
            <a:off x="10285832" y="2229438"/>
            <a:ext cx="1528683" cy="1528683"/>
          </a:xfrm>
          <a:prstGeom prst="ellipse">
            <a:avLst/>
          </a:prstGeom>
          <a:gradFill>
            <a:gsLst>
              <a:gs pos="0">
                <a:srgbClr val="46FD7F"/>
              </a:gs>
              <a:gs pos="100000">
                <a:srgbClr val="46FD7F">
                  <a:lumMod val="64000"/>
                  <a:lumOff val="36000"/>
                </a:srgbClr>
              </a:gs>
            </a:gsLst>
          </a:gra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창업</a:t>
            </a:r>
          </a:p>
        </p:txBody>
      </p:sp>
      <p:sp>
        <p:nvSpPr>
          <p:cNvPr id="33" name="타원 32"/>
          <p:cNvSpPr/>
          <p:nvPr/>
        </p:nvSpPr>
        <p:spPr>
          <a:xfrm>
            <a:off x="9334773" y="2826286"/>
            <a:ext cx="1515095" cy="1515095"/>
          </a:xfrm>
          <a:prstGeom prst="ellipse">
            <a:avLst/>
          </a:prstGeom>
          <a:gradFill>
            <a:gsLst>
              <a:gs pos="11000">
                <a:srgbClr val="0012FF">
                  <a:lumMod val="70000"/>
                  <a:lumOff val="30000"/>
                </a:srgbClr>
              </a:gs>
              <a:gs pos="100000">
                <a:srgbClr val="0012FF">
                  <a:lumMod val="42000"/>
                  <a:lumOff val="58000"/>
                </a:srgbClr>
              </a:gs>
            </a:gsLst>
            <a:lin ang="2700000" scaled="0"/>
          </a:gra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장학금</a:t>
            </a:r>
          </a:p>
        </p:txBody>
      </p:sp>
      <p:pic>
        <p:nvPicPr>
          <p:cNvPr id="119" name="그림 1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180" y="887518"/>
            <a:ext cx="129403" cy="5132188"/>
          </a:xfrm>
          <a:prstGeom prst="rect">
            <a:avLst/>
          </a:prstGeom>
        </p:spPr>
      </p:pic>
      <p:pic>
        <p:nvPicPr>
          <p:cNvPr id="120" name="그림 1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5994" y="866498"/>
            <a:ext cx="129403" cy="5132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72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</TotalTime>
  <Words>144</Words>
  <Application>Microsoft Macintosh PowerPoint</Application>
  <PresentationFormat>와이드스크린</PresentationFormat>
  <Paragraphs>74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나눔바른고딕</vt:lpstr>
      <vt:lpstr>맑은 고딕</vt:lpstr>
      <vt:lpstr>Calibri</vt:lpstr>
      <vt:lpstr>Calibri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이상아</dc:creator>
  <cp:lastModifiedBy>Microsoft Office 사용자</cp:lastModifiedBy>
  <cp:revision>12</cp:revision>
  <dcterms:created xsi:type="dcterms:W3CDTF">2016-11-14T08:54:48Z</dcterms:created>
  <dcterms:modified xsi:type="dcterms:W3CDTF">2016-11-23T10:10:41Z</dcterms:modified>
</cp:coreProperties>
</file>

<file path=docProps/thumbnail.jpeg>
</file>